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4630400" cy="8229600"/>
  <p:notesSz cx="8229600" cy="14630400"/>
  <p:embeddedFontLst>
    <p:embeddedFont>
      <p:font typeface="Montserrat"/>
      <p:regular r:id="rId31"/>
    </p:embeddedFont>
    <p:embeddedFont>
      <p:font typeface="Montserrat"/>
      <p:regular r:id="rId32"/>
    </p:embeddedFont>
    <p:embeddedFont>
      <p:font typeface="Montserrat"/>
      <p:regular r:id="rId33"/>
    </p:embeddedFont>
    <p:embeddedFont>
      <p:font typeface="Montserrat"/>
      <p:regular r:id="rId3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31" Type="http://schemas.openxmlformats.org/officeDocument/2006/relationships/font" Target="fonts/font1.fntdata"/><Relationship Id="rId32" Type="http://schemas.openxmlformats.org/officeDocument/2006/relationships/font" Target="fonts/font2.fntdata"/><Relationship Id="rId33" Type="http://schemas.openxmlformats.org/officeDocument/2006/relationships/font" Target="fonts/font3.fntdata"/><Relationship Id="rId3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3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3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3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5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fb.watch/vekTZ5Z7GE/" TargetMode="External"/><Relationship Id="rId4" Type="http://schemas.openxmlformats.org/officeDocument/2006/relationships/hyperlink" Target="https://fb.watch/vekWVRQL29/" TargetMode="External"/><Relationship Id="rId6" Type="http://schemas.openxmlformats.org/officeDocument/2006/relationships/hyperlink" Target="https://web.facebook.com/reel/1025045222631236" TargetMode="External"/><Relationship Id="rId1" Type="http://schemas.openxmlformats.org/officeDocument/2006/relationships/image" Target="../media/image-10-1.png"/><Relationship Id="rId3" Type="http://schemas.openxmlformats.org/officeDocument/2006/relationships/image" Target="../media/image-10-2.png"/><Relationship Id="rId5" Type="http://schemas.openxmlformats.org/officeDocument/2006/relationships/image" Target="../media/image-10-3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35655" y="482560"/>
            <a:ext cx="7958852" cy="994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800"/>
              </a:lnSpc>
              <a:buNone/>
            </a:pPr>
            <a:r>
              <a:rPr lang="en-US" sz="6250" b="1" spc="-63" kern="0" dirty="0">
                <a:solidFill>
                  <a:srgbClr val="204C8E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I-</a:t>
            </a:r>
            <a:pPr algn="ctr" indent="0" marL="0">
              <a:lnSpc>
                <a:spcPts val="7800"/>
              </a:lnSpc>
              <a:buNone/>
            </a:pPr>
            <a:r>
              <a:rPr lang="en-US" sz="6250" b="1" spc="-63" kern="0" dirty="0">
                <a:solidFill>
                  <a:srgbClr val="2D2E3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SHOE</a:t>
            </a:r>
            <a:endParaRPr lang="en-US" sz="6250" dirty="0"/>
          </a:p>
        </p:txBody>
      </p:sp>
      <p:sp>
        <p:nvSpPr>
          <p:cNvPr id="3" name="Text 1"/>
          <p:cNvSpPr/>
          <p:nvPr/>
        </p:nvSpPr>
        <p:spPr>
          <a:xfrm>
            <a:off x="4648081" y="1739979"/>
            <a:ext cx="5334119" cy="497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100" b="1" spc="-31" kern="0" dirty="0">
                <a:solidFill>
                  <a:srgbClr val="2D2E3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-THE ONE</a:t>
            </a:r>
            <a:pPr algn="ctr" indent="0" marL="0">
              <a:lnSpc>
                <a:spcPts val="3900"/>
              </a:lnSpc>
              <a:buNone/>
            </a:pPr>
            <a:r>
              <a:rPr lang="en-US" sz="3100" b="1" spc="-31" kern="0" dirty="0">
                <a:solidFill>
                  <a:srgbClr val="910D0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ctr" indent="0" marL="0">
              <a:lnSpc>
                <a:spcPts val="3900"/>
              </a:lnSpc>
              <a:buNone/>
            </a:pPr>
            <a:r>
              <a:rPr lang="en-US" sz="3100" b="1" spc="-31" kern="0" dirty="0">
                <a:solidFill>
                  <a:srgbClr val="204C8E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JUST FOR YOU- </a:t>
            </a:r>
            <a:endParaRPr lang="en-US" sz="3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029" y="2499836"/>
            <a:ext cx="7560826" cy="52472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1090374"/>
            <a:ext cx="56110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Insights: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579959" y="2285524"/>
            <a:ext cx="11865293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Video and reel content have proven to be highly effective in reaching young adult athletes, as evidenced by their strong performance in terms of impressions and reach.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029" y="3581638"/>
            <a:ext cx="3684746" cy="17064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85029" y="5565696"/>
            <a:ext cx="3684746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Link</a:t>
            </a:r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</a:t>
            </a:r>
            <a:pPr indent="0" marL="0">
              <a:lnSpc>
                <a:spcPts val="2900"/>
              </a:lnSpc>
              <a:buNone/>
            </a:pPr>
            <a:r>
              <a:rPr lang="en-US" sz="1900" b="1" u="sng" dirty="0">
                <a:solidFill>
                  <a:srgbClr val="2D2E3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https://fb.watch/vekTZ5Z7GE/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613" y="3581638"/>
            <a:ext cx="3684746" cy="17242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79613" y="5583555"/>
            <a:ext cx="3684746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Link</a:t>
            </a:r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</a:t>
            </a:r>
            <a:pPr indent="0" marL="0">
              <a:lnSpc>
                <a:spcPts val="2900"/>
              </a:lnSpc>
              <a:buNone/>
            </a:pPr>
            <a:r>
              <a:rPr lang="en-US" sz="1900" u="sng" dirty="0">
                <a:solidFill>
                  <a:srgbClr val="2D2E3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https://fb.watch/vekWVRQL29/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5479613" y="6546533"/>
            <a:ext cx="3684746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198" y="3581638"/>
            <a:ext cx="3154680" cy="117717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74198" y="5036463"/>
            <a:ext cx="3684746" cy="1111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Link: </a:t>
            </a:r>
            <a:pPr indent="0" marL="0">
              <a:lnSpc>
                <a:spcPts val="2900"/>
              </a:lnSpc>
              <a:buNone/>
            </a:pPr>
            <a:r>
              <a:rPr lang="en-US" sz="1900" u="sng" dirty="0">
                <a:solidFill>
                  <a:srgbClr val="2D2E3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https://web.facebook.com/reel/1025045222631236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9774198" y="6369844"/>
            <a:ext cx="3684746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1720572"/>
            <a:ext cx="4869061" cy="47883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3393758"/>
            <a:ext cx="6934795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 CS' Of marketing mix .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64037" y="4465439"/>
            <a:ext cx="7415927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285762"/>
            <a:ext cx="5904786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1- Customer solution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437" y="3357443"/>
            <a:ext cx="7415927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745367" y="4005501"/>
            <a:ext cx="7020997" cy="1111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1"/>
            </a:pP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Consumer Needs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Research market trends to understand style preferences, materials, and customization options that consumers seek in shoes. Ex. Trendy, fashionable, and innovative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745367" y="5203031"/>
            <a:ext cx="7020997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2"/>
            </a:pP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Customer Persona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Create detailed personas (e.g., young adults, fashion enthusiasts) to align marketing with target demographics.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1909763"/>
            <a:ext cx="56110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2- Cost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1185029" y="3104912"/>
            <a:ext cx="3922157" cy="3214807"/>
          </a:xfrm>
          <a:prstGeom prst="roundRect">
            <a:avLst>
              <a:gd name="adj" fmla="val 1152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431846" y="3351728"/>
            <a:ext cx="291381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Transparent Pricing: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826776" y="3850481"/>
            <a:ext cx="3033593" cy="2222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Clearly communicate the pricing structure for customized shoes, including base prices and additional costs for premium materials or complex designs.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354003" y="3104912"/>
            <a:ext cx="3922157" cy="3214807"/>
          </a:xfrm>
          <a:prstGeom prst="roundRect">
            <a:avLst>
              <a:gd name="adj" fmla="val 1152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5600819" y="3351728"/>
            <a:ext cx="3366611" cy="420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Value Proposition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600819" y="3920728"/>
            <a:ext cx="3428524" cy="1852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Highlight the value of customized shoes compared to mass-produced alternatives, emphasizing uniqueness and personal expression.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522976" y="3104912"/>
            <a:ext cx="3922157" cy="3214807"/>
          </a:xfrm>
          <a:prstGeom prst="roundRect">
            <a:avLst>
              <a:gd name="adj" fmla="val 1152"/>
            </a:avLst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9769793" y="3351728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Special Offers: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769793" y="3850481"/>
            <a:ext cx="3428524" cy="2222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targeted promotions and discounts, such as first-time buyer discounts, seasonal sales, and loyalty rewards programs to make the product more appealing.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538282"/>
            <a:ext cx="4439483" cy="554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450" b="1" spc="-35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pricing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1185029" y="1386126"/>
            <a:ext cx="2219682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b="1" spc="-17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- </a:t>
            </a:r>
            <a:pPr indent="0" marL="0">
              <a:lnSpc>
                <a:spcPts val="2150"/>
              </a:lnSpc>
              <a:buNone/>
            </a:pPr>
            <a:r>
              <a:rPr lang="en-US" sz="1700" b="1" spc="-17" kern="0" dirty="0">
                <a:solidFill>
                  <a:srgbClr val="204C8E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Estimated Cost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1497449" y="1956435"/>
            <a:ext cx="1194780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00" b="1" dirty="0">
                <a:solidFill>
                  <a:srgbClr val="204C8E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Minimum: EGP 37,600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497449" y="2317790"/>
            <a:ext cx="1194780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00" b="1" dirty="0">
                <a:solidFill>
                  <a:srgbClr val="204C8E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Maximum: EGP 68,200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185029" y="2903696"/>
            <a:ext cx="609861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spc="-21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- Website Creation Cost (EGP 10,000-20,000)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497449" y="3529489"/>
            <a:ext cx="1194780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Domain Name Registration: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EGP 200-600/year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497449" y="3890843"/>
            <a:ext cx="1194780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Web Hosting: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EGP 500-1,500/year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1497449" y="4252198"/>
            <a:ext cx="1194780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Website Development: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1809988" y="4613553"/>
            <a:ext cx="11635264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 Development: EGP 5,000-15,000 (one-time)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1497449" y="4974908"/>
            <a:ext cx="1194780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SSL Certificate: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EGP 200-500/year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1185029" y="5560814"/>
            <a:ext cx="4998601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spc="-21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- Email Setup Cost ( EGP 1,600-3,200)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1497449" y="6186607"/>
            <a:ext cx="1194780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Professional Email Hosting: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EGP 400-800/year/user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185029" y="6772513"/>
            <a:ext cx="6264712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spc="-21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- Business Materials Cost (EGP 26,000-45,000)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1497449" y="7398306"/>
            <a:ext cx="1194780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Equipment: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Laptops (EGP 8,000-15,000), Printers (EGP 1,500-3,000)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524232"/>
            <a:ext cx="4332803" cy="541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b="1" spc="-3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Product price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1185029" y="1351598"/>
            <a:ext cx="259961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spc="-20" kern="0" dirty="0">
                <a:solidFill>
                  <a:srgbClr val="204C8E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-Estimate Price: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489948" y="1962269"/>
            <a:ext cx="11955304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204C8E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Minimum: EGP 1,550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489948" y="2314813"/>
            <a:ext cx="11955304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204C8E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Maximum: EGP 3,080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185029" y="2886551"/>
            <a:ext cx="369415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spc="-20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-Materials (EGP 1,050-2,000)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489948" y="3497223"/>
            <a:ext cx="11955304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Base Shoes: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EGP 800-1,500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489948" y="3849767"/>
            <a:ext cx="11955304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Customization Materials: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EGP 200-400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1489948" y="4202311"/>
            <a:ext cx="11955304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Packaging: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EGP 50-100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1185029" y="4774049"/>
            <a:ext cx="322349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spc="-20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-Editing (EGP 450-1,000)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489948" y="5384721"/>
            <a:ext cx="11955304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 Services: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EGP 300-600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1489948" y="5737265"/>
            <a:ext cx="11955304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Production: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EGP 150-400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1185029" y="6309003"/>
            <a:ext cx="284630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spc="-20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-Delivery (EGP 50-80)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489948" y="6919674"/>
            <a:ext cx="11955304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Local: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EGP 50-80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185029" y="7419975"/>
            <a:ext cx="12260223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604957"/>
            <a:ext cx="5957888" cy="624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spc="-39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Content Creation Costs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1185029" y="1559719"/>
            <a:ext cx="391215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20" kern="0" dirty="0">
                <a:solidFill>
                  <a:srgbClr val="204C8E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- Total Monthly Cost (14 Posts):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1536978" y="2202180"/>
            <a:ext cx="11908274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b="1" dirty="0">
                <a:solidFill>
                  <a:srgbClr val="204C8E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Minimum: EGP 4,400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1536978" y="2609136"/>
            <a:ext cx="11908274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b="1" dirty="0">
                <a:solidFill>
                  <a:srgbClr val="204C8E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Maximum: EGP 8,800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185029" y="3186589"/>
            <a:ext cx="12260223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7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-Reels (Video Content):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536978" y="3764042"/>
            <a:ext cx="11908274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EGP 500-1,000/reel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536978" y="4170998"/>
            <a:ext cx="11908274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 reels/month = EGP 2,000-4,000/month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185029" y="4748451"/>
            <a:ext cx="12260223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7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-Photos (Static Images):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1536978" y="5325904"/>
            <a:ext cx="11908274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EGP 200-400/photo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1536978" y="5732859"/>
            <a:ext cx="11908274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 photos/month = EGP 1,200-2,400/month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185029" y="6310313"/>
            <a:ext cx="12260223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7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-GIFs (Animated Content):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1536978" y="6887766"/>
            <a:ext cx="11908274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EGP 300-600/GIF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1536978" y="7294721"/>
            <a:ext cx="11908274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 GIFs/month = EGP 1,200-2,400/month</a:t>
            </a:r>
            <a:endParaRPr lang="en-US" sz="1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506611"/>
            <a:ext cx="5511998" cy="523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00"/>
              </a:lnSpc>
              <a:buNone/>
            </a:pPr>
            <a:r>
              <a:rPr lang="en-US" sz="3250" b="1" spc="-33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First 6 months' plan (Avg)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580578" y="1306354"/>
            <a:ext cx="3469005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b="1" spc="-16" kern="0" dirty="0">
                <a:solidFill>
                  <a:srgbClr val="204C8E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Cost (600 pairs) = 1,389,000 EGP 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630228" y="1844278"/>
            <a:ext cx="3369707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b="1" spc="-16" kern="0" dirty="0">
                <a:solidFill>
                  <a:srgbClr val="204C8E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+Revenue (30%) =  416,700 EGP</a:t>
            </a:r>
            <a:pPr algn="ctr" indent="0" marL="0">
              <a:lnSpc>
                <a:spcPts val="2050"/>
              </a:lnSpc>
              <a:buNone/>
            </a:pPr>
            <a:r>
              <a:rPr lang="en-US" sz="1600" b="1" spc="-16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268283" y="2382203"/>
            <a:ext cx="2093595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b="1" spc="-16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=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300424" y="2920127"/>
            <a:ext cx="402943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spc="-20" kern="0" dirty="0">
                <a:solidFill>
                  <a:srgbClr val="3D3838"/>
                </a:solidFill>
                <a:highlight>
                  <a:srgbClr val="F9D933"/>
                </a:highlight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Sales (600 pairs): 1,805,700 EGP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6058972" y="3510439"/>
            <a:ext cx="2512338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spc="-20" kern="0" dirty="0">
                <a:solidFill>
                  <a:srgbClr val="910D0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185029" y="4100751"/>
            <a:ext cx="3349823" cy="418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b="1" u="sng" spc="-26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- Expenses </a:t>
            </a:r>
            <a:endParaRPr lang="en-US" sz="2600" dirty="0"/>
          </a:p>
        </p:txBody>
      </p:sp>
      <p:sp>
        <p:nvSpPr>
          <p:cNvPr id="9" name="Text 7"/>
          <p:cNvSpPr/>
          <p:nvPr/>
        </p:nvSpPr>
        <p:spPr>
          <a:xfrm>
            <a:off x="1185029" y="4795838"/>
            <a:ext cx="12260223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14 post per 6 months : 39,600  EGP + Platforms creation : 52,900 EGP = 92,500 EGP 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185029" y="5348407"/>
            <a:ext cx="12260223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185029" y="5970151"/>
            <a:ext cx="3032284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u="sng" spc="-20" kern="0" dirty="0">
                <a:solidFill>
                  <a:srgbClr val="F4444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Total revenue Contains: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1553408" y="6560463"/>
            <a:ext cx="11891843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1"/>
            </a:pPr>
            <a:r>
              <a:rPr lang="en-US" sz="1800" b="1" dirty="0">
                <a:solidFill>
                  <a:srgbClr val="F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Expenses " 30%"  =    125,000 EGP 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1553408" y="6970276"/>
            <a:ext cx="11891843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800" b="1" dirty="0">
                <a:solidFill>
                  <a:srgbClr val="F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Media Buying Costs "30%"  =  125,000 EGP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553408" y="7380089"/>
            <a:ext cx="11891843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Profit "40%" =  </a:t>
            </a:r>
            <a:pPr algn="l" indent="0" marL="0">
              <a:lnSpc>
                <a:spcPts val="2700"/>
              </a:lnSpc>
              <a:buNone/>
            </a:pPr>
            <a:r>
              <a:rPr lang="en-US" sz="1800" b="1" u="sng" dirty="0">
                <a:solidFill>
                  <a:srgbClr val="3D3838"/>
                </a:solidFill>
                <a:highlight>
                  <a:srgbClr val="F9D933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166,700 EGP</a:t>
            </a:r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1105019"/>
            <a:ext cx="56110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3- Convenience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1185029" y="2300168"/>
            <a:ext cx="3922157" cy="2844403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431846" y="2546985"/>
            <a:ext cx="342530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User-Friendly Platform: 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826776" y="3045738"/>
            <a:ext cx="3033593" cy="1852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 the website and mobile app are intuitive, allowing customers to easily design and order their customized shoes.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354003" y="2300168"/>
            <a:ext cx="3922157" cy="2844403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5600819" y="2546985"/>
            <a:ext cx="342852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Streamlined Customization: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95749" y="3396377"/>
            <a:ext cx="3033593" cy="1481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Simplify the customization process with easy-to-use design tools and a clear step-by-step guide.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522976" y="2300168"/>
            <a:ext cx="3922157" cy="2844403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9769793" y="2546985"/>
            <a:ext cx="342852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Flexible Payment Options: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164723" y="3396377"/>
            <a:ext cx="3033593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 multiple payment methods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1185029" y="5391388"/>
            <a:ext cx="12260223" cy="1733193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13" name="Text 11"/>
          <p:cNvSpPr/>
          <p:nvPr/>
        </p:nvSpPr>
        <p:spPr>
          <a:xfrm>
            <a:off x="1431846" y="5638205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Efficient Delivery: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431846" y="6136957"/>
            <a:ext cx="11766590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Provide reliable and fast shipping options, with real-time tracking and easy return policies to enhance customer convenience.</a:t>
            </a:r>
            <a:endParaRPr lang="en-US" sz="1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1435894"/>
            <a:ext cx="56110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4- Communication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1185029" y="290869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398389" y="3017996"/>
            <a:ext cx="12858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987272" y="2908697"/>
            <a:ext cx="3366611" cy="420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Engaging Content: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987272" y="3477697"/>
            <a:ext cx="5204460" cy="1111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and share engaging content across social media such as Instagram, TikTok, and Facebook , email newsletters.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549" y="290869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7618571" y="3017996"/>
            <a:ext cx="19526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40792" y="2908697"/>
            <a:ext cx="3653671" cy="420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Interactive Channels: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8240792" y="3477697"/>
            <a:ext cx="5204460" cy="1481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Maintain active and responsive communication channels on social media, and dedicated customer service lines to address queries and concerns promptly.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1185029" y="5483781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10"/>
          <p:cNvSpPr/>
          <p:nvPr/>
        </p:nvSpPr>
        <p:spPr>
          <a:xfrm>
            <a:off x="1364694" y="5593080"/>
            <a:ext cx="195977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987272" y="5483781"/>
            <a:ext cx="4190881" cy="420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Personalized Marketing: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987272" y="6052780"/>
            <a:ext cx="11457980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data-driven marketing to send personalized recommendations and offers to customers based on their preferences and purchase history.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2086928"/>
            <a:ext cx="56110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Who are we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1212" y="3440311"/>
            <a:ext cx="2468880" cy="246888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98" y="3440311"/>
            <a:ext cx="2468880" cy="246888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784" y="3440311"/>
            <a:ext cx="2468880" cy="2468880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069" y="3440311"/>
            <a:ext cx="246888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530662"/>
            <a:ext cx="5212556" cy="548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b="1" spc="-35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Content Calendar (Oct)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029" y="1464945"/>
            <a:ext cx="12260223" cy="65602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5029" y="8242221"/>
            <a:ext cx="122602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528161"/>
            <a:ext cx="5261848" cy="545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b="1" spc="-3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Content Calendar (Nov)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029" y="1361956"/>
            <a:ext cx="12260223" cy="67086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5029" y="8286750"/>
            <a:ext cx="1226022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492323"/>
            <a:ext cx="4062770" cy="507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950"/>
              </a:lnSpc>
              <a:buNone/>
            </a:pPr>
            <a:r>
              <a:rPr lang="en-US" sz="3150" b="1" spc="-32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Control and KPI: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1185029" y="1357551"/>
            <a:ext cx="12260223" cy="670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control and set Key Performance (KP) benchmarks we define and track metrics such as visits rate, conversion rate, and other KPIs. Below are common benchmarks and how to manage them.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85029" y="2296001"/>
            <a:ext cx="337554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b="1" spc="-19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Website Traffic (Visit Rate):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185029" y="2868692"/>
            <a:ext cx="12260223" cy="670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Track visitor numbers using Google Analytics. Aim for 10,000+ visitors/month by leveraging organic content and paid campaigns on Instagram and TikTok.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85029" y="3807143"/>
            <a:ext cx="2437567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b="1" spc="-19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Conversion Rate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185029" y="4379833"/>
            <a:ext cx="12260223" cy="670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Focus on a 2% - 3% conversion rate by optimizing product pages for mobile, adding clear CTAs, and offering limited-time promotions. Track with Shopify or your eCommerce platform.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85029" y="5318284"/>
            <a:ext cx="253865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b="1" spc="-19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Customer Retention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85029" y="5890974"/>
            <a:ext cx="12260223" cy="670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Maintain a 20% retention rate by engaging customers with email newsletters and loyalty discounts. Use CRM tools to track and improve repeat purchases.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85029" y="6829425"/>
            <a:ext cx="3490317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b="1" spc="-19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Return on Ad Spend (ROAS)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185029" y="7402116"/>
            <a:ext cx="12260223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Ensure ads on Instagram/TikTok yield a 4:1 ROAS by refining audience targeting and ad creatives.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2128361"/>
            <a:ext cx="11226641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How to improve Ads Reach/Impression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185029" y="3323511"/>
            <a:ext cx="12260223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1- </a:t>
            </a:r>
            <a:pPr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Refine Target Audience</a:t>
            </a:r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By 20% by targeting lookalike audiences based on your top 10% most loyal customers. Track a 10% CTR improvement within 30 days.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185029" y="4341971"/>
            <a:ext cx="12260223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2- </a:t>
            </a:r>
            <a:pPr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Optimize Ads</a:t>
            </a:r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Use new image ads and 3 videos (15-30 sec) focusing on product shots and unique features. Track post-ad CTR and engagement (likes, shares) for each format, aiming for a 3% increase.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185029" y="5360432"/>
            <a:ext cx="12260223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3- </a:t>
            </a:r>
            <a:pPr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Influencer Marketing:</a:t>
            </a:r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Boost awareness and by 10% through influencer partnerships. Partner with 2 fitness/fashion/influencers/celebrity to gain (20k+ followers, 4% engagement) to measure reach and engagement uplift.</a:t>
            </a:r>
            <a:endParaRPr lang="en-US" sz="19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66411" y="2692360"/>
            <a:ext cx="5611058" cy="2104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Thank you.</a:t>
            </a:r>
            <a:pPr algn="ctr"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
</a:t>
            </a:r>
            <a:pPr algn="ctr"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
</a:t>
            </a:r>
            <a:pPr algn="ctr"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Questions!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4037" y="5166836"/>
            <a:ext cx="7415927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59198"/>
            <a:ext cx="7415927" cy="967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600"/>
              </a:lnSpc>
              <a:buNone/>
            </a:pPr>
            <a:r>
              <a:rPr lang="en-US" sz="6050" b="1" spc="-61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"I-SHOE"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864037" y="3497461"/>
            <a:ext cx="281094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one just for you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64037" y="4218384"/>
            <a:ext cx="7415927" cy="1852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SHOE is an innovative startup that offers individuals the opportunity to design and create their own unique, comfortable, and personalized shoes and sneakers. By harnessing the power of online customization, I SHOE empowers customers to express their individuality through their footwear.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662702"/>
            <a:ext cx="6565821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b="1" spc="-43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Business Model Canvas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3956" y="1826419"/>
            <a:ext cx="10382250" cy="51094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5029" y="7206258"/>
            <a:ext cx="12260223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651748"/>
            <a:ext cx="5386626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b="1" spc="-42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SWOT Analysis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1185029" y="2065615"/>
            <a:ext cx="533162" cy="533162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389817" y="2170509"/>
            <a:ext cx="12346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spc="-25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1955125" y="2065615"/>
            <a:ext cx="269331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spc="-21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Strengths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2334220" y="2544366"/>
            <a:ext cx="4862513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Unique and personalized product offering.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2334220" y="2982754"/>
            <a:ext cx="4862513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High-quality materials.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2334220" y="3421142"/>
            <a:ext cx="4862513" cy="711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product is priced to reflect its premium quality.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2334220" y="4215051"/>
            <a:ext cx="4862513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cooperative team work.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7433667" y="2065615"/>
            <a:ext cx="533162" cy="533162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1" name="Text 9"/>
          <p:cNvSpPr/>
          <p:nvPr/>
        </p:nvSpPr>
        <p:spPr>
          <a:xfrm>
            <a:off x="7606427" y="2170509"/>
            <a:ext cx="18752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spc="-25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10"/>
          <p:cNvSpPr/>
          <p:nvPr/>
        </p:nvSpPr>
        <p:spPr>
          <a:xfrm>
            <a:off x="8203763" y="2065615"/>
            <a:ext cx="269331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spc="-21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Weaknesses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8582858" y="2544366"/>
            <a:ext cx="4862513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Higher price point compared to other brands.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582858" y="2982754"/>
            <a:ext cx="4862513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Limited brand awareness.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582858" y="3421142"/>
            <a:ext cx="4862513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Longer production times.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582858" y="3859530"/>
            <a:ext cx="4862513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Limited financial recourse.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1185029" y="5074087"/>
            <a:ext cx="533162" cy="533162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8" name="Text 16"/>
          <p:cNvSpPr/>
          <p:nvPr/>
        </p:nvSpPr>
        <p:spPr>
          <a:xfrm>
            <a:off x="1357551" y="5178981"/>
            <a:ext cx="18811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spc="-25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500" dirty="0"/>
          </a:p>
        </p:txBody>
      </p:sp>
      <p:sp>
        <p:nvSpPr>
          <p:cNvPr id="19" name="Text 17"/>
          <p:cNvSpPr/>
          <p:nvPr/>
        </p:nvSpPr>
        <p:spPr>
          <a:xfrm>
            <a:off x="1955125" y="5074087"/>
            <a:ext cx="269331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spc="-21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Opportunities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2334220" y="5552837"/>
            <a:ext cx="4862513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 Z growth, preferences, and independence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2334220" y="5991225"/>
            <a:ext cx="4862513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Influencer's impact on the target audience.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2334220" y="6429613"/>
            <a:ext cx="4862513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World-wide internet.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2334220" y="6868001"/>
            <a:ext cx="4862513" cy="711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Fast-changing fashion trends and customer preferences.</a:t>
            </a:r>
            <a:endParaRPr lang="en-US" sz="1850" dirty="0"/>
          </a:p>
        </p:txBody>
      </p:sp>
      <p:sp>
        <p:nvSpPr>
          <p:cNvPr id="24" name="Shape 22"/>
          <p:cNvSpPr/>
          <p:nvPr/>
        </p:nvSpPr>
        <p:spPr>
          <a:xfrm>
            <a:off x="7433667" y="5074087"/>
            <a:ext cx="533162" cy="533162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5" name="Text 23"/>
          <p:cNvSpPr/>
          <p:nvPr/>
        </p:nvSpPr>
        <p:spPr>
          <a:xfrm>
            <a:off x="7590473" y="5178981"/>
            <a:ext cx="21943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spc="-25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500" dirty="0"/>
          </a:p>
        </p:txBody>
      </p:sp>
      <p:sp>
        <p:nvSpPr>
          <p:cNvPr id="26" name="Text 24"/>
          <p:cNvSpPr/>
          <p:nvPr/>
        </p:nvSpPr>
        <p:spPr>
          <a:xfrm>
            <a:off x="8203763" y="5074087"/>
            <a:ext cx="269331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spc="-21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Threats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8582858" y="5552837"/>
            <a:ext cx="4862513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Competition from established brands.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8582858" y="5991225"/>
            <a:ext cx="4862513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Political issues and Dollar rate.</a:t>
            </a:r>
            <a:endParaRPr lang="en-US" sz="1850" dirty="0"/>
          </a:p>
        </p:txBody>
      </p:sp>
      <p:sp>
        <p:nvSpPr>
          <p:cNvPr id="29" name="Text 27"/>
          <p:cNvSpPr/>
          <p:nvPr/>
        </p:nvSpPr>
        <p:spPr>
          <a:xfrm>
            <a:off x="8582858" y="6429613"/>
            <a:ext cx="4862513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Gas and Cargo price.</a:t>
            </a:r>
            <a:endParaRPr lang="en-US" sz="1850" dirty="0"/>
          </a:p>
        </p:txBody>
      </p:sp>
      <p:sp>
        <p:nvSpPr>
          <p:cNvPr id="30" name="Text 28"/>
          <p:cNvSpPr/>
          <p:nvPr/>
        </p:nvSpPr>
        <p:spPr>
          <a:xfrm>
            <a:off x="8203763" y="6927294"/>
            <a:ext cx="5241607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253" y="599123"/>
            <a:ext cx="2824401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11253" y="1159193"/>
            <a:ext cx="2379821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b="1" spc="-19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Financial Objective: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542484" y="1764030"/>
            <a:ext cx="7363063" cy="621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600" b="1" u="sng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Revenue Growth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Aim to increase total revenue by 15% by the end of Q4 through increased shoe sales and improved profit margins.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542484" y="2457926"/>
            <a:ext cx="7363063" cy="621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600" b="1" u="sng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Profit Margins: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Optimize manufacturing and customization costs to ensure a profit margin of at least 25% per pair sold. 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42484" y="3151823"/>
            <a:ext cx="7363063" cy="621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b="1" u="sng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Sales Target: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Achieve a monthly sales target of 100 pairs of customizable shoes by leveraging eCommerce and social media platforms.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11253" y="4083963"/>
            <a:ext cx="2532459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b="1" spc="-19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Marketing Objective: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542484" y="4688800"/>
            <a:ext cx="7363063" cy="621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b="1" u="sng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Social Media Growth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Increase followers across key platforms (Instagram, TikTok, Facebook) by 20% over the next 3 months, targeting fashion-conscious young adults. 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542484" y="5382697"/>
            <a:ext cx="7363063" cy="932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b="1" u="sng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Posting Strategy: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Maintain a consistent posting schedule with 4-5 posts per week across platforms, focusing on product highlights, customer stories, and behind-the-scenes content. 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542484" y="6387346"/>
            <a:ext cx="7363063" cy="1243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b="1" u="sng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Shoe Sales: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Convert social media engagement into sales, aiming for 30% of total sales to come from direct social media interactions. Income from Campaigns: Launch paid ad campaigns on Instagram and TikTok, with a target ROAS (Return on Ad Spend) of 4:1, ensuring sustainable income growth from each campaign.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504944"/>
            <a:ext cx="4173498" cy="521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00"/>
              </a:lnSpc>
              <a:buNone/>
            </a:pPr>
            <a:r>
              <a:rPr lang="en-US" sz="3250" b="1" spc="-33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Buyer persona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029" y="1393746"/>
            <a:ext cx="12260223" cy="68963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5029" y="8496657"/>
            <a:ext cx="12260223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02193"/>
            <a:ext cx="7415927" cy="1402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Unique Selling Proposition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4037" y="4075271"/>
            <a:ext cx="7415927" cy="1852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empower customers to design their own shoes and sneakers, allowing them to express their unique style and preferences while maintaining high-quality materials and advanced production. All of this through our user-friendly online platform simplifies the customization process.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057400"/>
            <a:ext cx="56110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SMART: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745367" y="3129082"/>
            <a:ext cx="7020997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Objectives: Increase brand awareness by 20% within the first 6 months.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745367" y="3956209"/>
            <a:ext cx="7020997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 1,000 unique visitors to the website per month within the first year.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745367" y="4783336"/>
            <a:ext cx="7020997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Achieve a 15% conversion rate from website visitors to paying customers within the first year. 5.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5801797"/>
            <a:ext cx="7415927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2024-10-15T18:09:21Z</dcterms:created>
  <dcterms:modified xsi:type="dcterms:W3CDTF">2024-10-15T18:09:21Z</dcterms:modified>
</cp:coreProperties>
</file>